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Architecture Choice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2 January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F321-B4EE-6D5D-BFE6-1378ECC8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Endurance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5894-691A-D9E4-5351-2F78FF9B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fuel efficiency, diesels are often preferred for operation at speeds relevant for endurance fuel requirements.</a:t>
            </a:r>
          </a:p>
          <a:p>
            <a:pPr lvl="1"/>
            <a:r>
              <a:rPr lang="en-US" dirty="0"/>
              <a:t>Diesel Mechanical</a:t>
            </a:r>
          </a:p>
          <a:p>
            <a:pPr lvl="1"/>
            <a:r>
              <a:rPr lang="en-US" dirty="0"/>
              <a:t>CODAG or CODOG</a:t>
            </a:r>
          </a:p>
          <a:p>
            <a:pPr lvl="1"/>
            <a:r>
              <a:rPr lang="en-US" dirty="0"/>
              <a:t>CODLAG or CODLOG (hybrid architectures)</a:t>
            </a:r>
          </a:p>
          <a:p>
            <a:pPr lvl="1"/>
            <a:r>
              <a:rPr lang="en-US" dirty="0"/>
              <a:t>IPS using diesel generator sets</a:t>
            </a:r>
          </a:p>
          <a:p>
            <a:r>
              <a:rPr lang="en-US" dirty="0"/>
              <a:t>Gas turbines may be considered to achieve sustained speed requirements above the speeds relevant for endurance fuel requirements.</a:t>
            </a:r>
          </a:p>
          <a:p>
            <a:pPr lvl="1"/>
            <a:r>
              <a:rPr lang="en-US" dirty="0"/>
              <a:t>Gas turbines are comparatively smaller and lighter weight for a given power level.</a:t>
            </a:r>
          </a:p>
          <a:p>
            <a:pPr lvl="1"/>
            <a:r>
              <a:rPr lang="en-US" dirty="0"/>
              <a:t>Gas turbines usually are less fuel efficient than diesel engines.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2923-50B5-4E27-C3CD-455D7ED7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6C2E-65E0-5C9D-4F24-F178B695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CE43D-3075-A495-D423-5F7AA467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6CBE-693D-4773-1BE5-BD24104E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A7BE-F05A-3204-F97F-B630B7FA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Ships with a large ship service load, particularly at low speeds</a:t>
            </a:r>
          </a:p>
          <a:p>
            <a:pPr lvl="1"/>
            <a:r>
              <a:rPr lang="en-US" dirty="0"/>
              <a:t>IPS or hybrid architectures often beneficial.</a:t>
            </a:r>
          </a:p>
          <a:p>
            <a:pPr lvl="1"/>
            <a:r>
              <a:rPr lang="en-US" dirty="0"/>
              <a:t>Propulsion able to take advantage of the “extra” N+1 generator set.</a:t>
            </a:r>
          </a:p>
          <a:p>
            <a:r>
              <a:rPr lang="en-US" dirty="0"/>
              <a:t>Ships with a small service load or operate most of the time near their sustained speed / service speed </a:t>
            </a:r>
          </a:p>
          <a:p>
            <a:pPr lvl="1"/>
            <a:r>
              <a:rPr lang="en-US" dirty="0"/>
              <a:t>Mechanical drive often beneficial.</a:t>
            </a:r>
          </a:p>
          <a:p>
            <a:r>
              <a:rPr lang="en-US" dirty="0"/>
              <a:t>Ships operating much of their time below sustained speed / service speed</a:t>
            </a:r>
          </a:p>
          <a:p>
            <a:pPr lvl="1"/>
            <a:r>
              <a:rPr lang="en-US" dirty="0"/>
              <a:t>CODAG or CODOG</a:t>
            </a:r>
          </a:p>
          <a:p>
            <a:pPr lvl="1"/>
            <a:r>
              <a:rPr lang="en-US" dirty="0"/>
              <a:t>CODLAG or CODLOG (hybrid architectures)</a:t>
            </a:r>
          </a:p>
          <a:p>
            <a:pPr lvl="1"/>
            <a:r>
              <a:rPr lang="en-US" dirty="0"/>
              <a:t>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FDB9-AF71-C104-B560-8D785CD3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4CA2-7002-DF5E-69A7-9426E31E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B725-E88C-218A-B21F-9D972B41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2D62-E853-22FD-3431-EA07D990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Survivability – Redundancy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3878-FE22-BC65-3512-E7DB02BD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Ships without survivability or redundancy requirements</a:t>
            </a:r>
          </a:p>
          <a:p>
            <a:pPr lvl="1"/>
            <a:r>
              <a:rPr lang="en-US" dirty="0"/>
              <a:t>Single shaft if shaft power less than about 40 MW (50 MW max)</a:t>
            </a:r>
          </a:p>
          <a:p>
            <a:r>
              <a:rPr lang="en-US" dirty="0"/>
              <a:t>Ships with survivability or redundancy requirements</a:t>
            </a:r>
          </a:p>
          <a:p>
            <a:pPr lvl="1"/>
            <a:r>
              <a:rPr lang="en-US" dirty="0"/>
              <a:t>Twin (or more) shafts</a:t>
            </a:r>
          </a:p>
          <a:p>
            <a:pPr lvl="1"/>
            <a:r>
              <a:rPr lang="en-US" dirty="0"/>
              <a:t>Possible forward drop down propulsor</a:t>
            </a:r>
          </a:p>
          <a:p>
            <a:pPr lvl="1"/>
            <a:r>
              <a:rPr lang="en-US" dirty="0"/>
              <a:t>Use of </a:t>
            </a:r>
            <a:r>
              <a:rPr lang="en-US" dirty="0" err="1"/>
              <a:t>Azimuthing</a:t>
            </a:r>
            <a:r>
              <a:rPr lang="en-US" dirty="0"/>
              <a:t> drives (pods)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A203E-478A-74C0-FFBE-3A2B4FBE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5ABE-5BD1-3BFF-0ABC-DFD95CD4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4DED-E604-972E-94B1-88170675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A05-52FA-67F7-8C19-6CC1E975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05D3-0AF3-CC1A-7C31-DF547748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MARPOL emission limitations</a:t>
            </a:r>
          </a:p>
          <a:p>
            <a:pPr lvl="1"/>
            <a:r>
              <a:rPr lang="en-US" dirty="0"/>
              <a:t>Favors IPS architectures</a:t>
            </a:r>
          </a:p>
          <a:p>
            <a:pPr lvl="2"/>
            <a:r>
              <a:rPr lang="en-US" dirty="0"/>
              <a:t>Some ferries exclusively use electricity</a:t>
            </a:r>
          </a:p>
          <a:p>
            <a:pPr lvl="1"/>
            <a:r>
              <a:rPr lang="en-US" dirty="0"/>
              <a:t>Favors use of alternate fuels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D209-7817-1640-9B2A-F9EBC37B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5C940-960F-BC0B-6B76-58F2E8AD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A925C-1E5F-28A6-7E7F-58A5C575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D245-76E0-7455-435D-A927A99B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Noise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986B-341B-3F98-4256-7AF852380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ships</a:t>
            </a:r>
          </a:p>
          <a:p>
            <a:pPr lvl="1"/>
            <a:r>
              <a:rPr lang="en-US" dirty="0"/>
              <a:t>Cruise ships operating in environmentally protected areas</a:t>
            </a:r>
          </a:p>
          <a:p>
            <a:pPr lvl="1"/>
            <a:r>
              <a:rPr lang="en-US" dirty="0"/>
              <a:t>Maritime research ships</a:t>
            </a:r>
          </a:p>
          <a:p>
            <a:r>
              <a:rPr lang="en-US" dirty="0"/>
              <a:t>Naval ships</a:t>
            </a:r>
          </a:p>
          <a:p>
            <a:pPr lvl="1"/>
            <a:r>
              <a:rPr lang="en-US" dirty="0"/>
              <a:t>Reduce susceptibility from underwater attack.</a:t>
            </a:r>
          </a:p>
          <a:p>
            <a:r>
              <a:rPr lang="en-US" dirty="0"/>
              <a:t>IPS propulsion motors typically quieter than mechanical drive alternatives.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3546-6A2B-7BF2-3E11-1B20865D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F736-B6FE-57E6-C715-EA718E3E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1065-709A-0C33-BC88-E88C1AD7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E539-37AE-214F-96FE-6C172784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FC57-E8B3-6771-5EE8-2A70DAF9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6842" cy="4351338"/>
          </a:xfrm>
        </p:spPr>
        <p:txBody>
          <a:bodyPr/>
          <a:lstStyle/>
          <a:p>
            <a:r>
              <a:rPr lang="en-US" dirty="0"/>
              <a:t>Ice breakers typically employ IPS:</a:t>
            </a:r>
          </a:p>
          <a:p>
            <a:pPr lvl="1"/>
            <a:r>
              <a:rPr lang="en-US" dirty="0"/>
              <a:t>Better maneuverability</a:t>
            </a:r>
          </a:p>
          <a:p>
            <a:pPr lvl="1"/>
            <a:r>
              <a:rPr lang="en-US" dirty="0"/>
              <a:t>Better torque for breaking ice</a:t>
            </a:r>
          </a:p>
          <a:p>
            <a:pPr lvl="1"/>
            <a:r>
              <a:rPr lang="en-US" dirty="0"/>
              <a:t>High efficiency through optimal loading of generator sets.</a:t>
            </a:r>
          </a:p>
          <a:p>
            <a:r>
              <a:rPr lang="en-US" dirty="0"/>
              <a:t>Ice breakers increasingly using </a:t>
            </a:r>
            <a:r>
              <a:rPr lang="en-US" dirty="0" err="1"/>
              <a:t>azimuthing</a:t>
            </a:r>
            <a:r>
              <a:rPr lang="en-US" dirty="0"/>
              <a:t> thrusters (pods) as part of an IPS.</a:t>
            </a:r>
          </a:p>
          <a:p>
            <a:pPr lvl="1"/>
            <a:r>
              <a:rPr lang="en-US" dirty="0"/>
              <a:t>Better maneuverability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308CB-604D-4FE1-1D6C-9FE4D8A5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BD12-F7A2-E3E0-2066-5AD5D617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4563-0581-F963-3F05-5F88CA22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B9A4-3D27-4EF5-9349-12929460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25C0-42F5-3503-EAFA-C6194A950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1063" cy="4351338"/>
          </a:xfrm>
        </p:spPr>
        <p:txBody>
          <a:bodyPr/>
          <a:lstStyle/>
          <a:p>
            <a:r>
              <a:rPr lang="en-US" dirty="0"/>
              <a:t>Arrangement Flexibility</a:t>
            </a:r>
          </a:p>
          <a:p>
            <a:pPr lvl="1"/>
            <a:r>
              <a:rPr lang="en-US" dirty="0"/>
              <a:t>Locate prime movers away from the shaft line</a:t>
            </a:r>
          </a:p>
          <a:p>
            <a:pPr lvl="1"/>
            <a:r>
              <a:rPr lang="en-US" dirty="0"/>
              <a:t>Shorten shaft lines</a:t>
            </a:r>
          </a:p>
          <a:p>
            <a:pPr lvl="1"/>
            <a:r>
              <a:rPr lang="en-US" dirty="0"/>
              <a:t>Maximize revenue generating spaces (cruise ships – staterooms)</a:t>
            </a:r>
          </a:p>
          <a:p>
            <a:pPr lvl="1"/>
            <a:r>
              <a:rPr lang="en-US" dirty="0"/>
              <a:t>Enable more efficient modular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7685-3E4E-D865-8A12-8AAD9488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B436F-97C7-66CF-F281-944D37FB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4750-499F-7A5F-4EDC-5F49F5C8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680222"/>
              </p:ext>
            </p:extLst>
          </p:nvPr>
        </p:nvGraphicFramePr>
        <p:xfrm>
          <a:off x="878305" y="1690688"/>
          <a:ext cx="10475495" cy="292608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one choose the electrical and propulsion architecture types?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one design the power and propulsion system networks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one pick between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a.c.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d.c.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buses for different parts of the architecture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one choose the voltage level of buses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15D9-38E8-E847-C008-DB11109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DD3884-9312-6666-2D66-9D808AD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A09397-2C28-EC61-6B7C-562B7458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5CE4-64EA-58E8-EBC3-78598619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A8A3-F8C0-3EE7-7602-5FA556A8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9189" cy="4351338"/>
          </a:xfrm>
        </p:spPr>
        <p:txBody>
          <a:bodyPr/>
          <a:lstStyle/>
          <a:p>
            <a:r>
              <a:rPr lang="en-US" dirty="0"/>
              <a:t>Which Architecture to choose?</a:t>
            </a:r>
          </a:p>
          <a:p>
            <a:pPr lvl="1"/>
            <a:r>
              <a:rPr lang="en-US" dirty="0"/>
              <a:t>The architecture that best meets all the customer requirements.</a:t>
            </a:r>
          </a:p>
          <a:p>
            <a:r>
              <a:rPr lang="en-US" dirty="0"/>
              <a:t>What is needed?</a:t>
            </a:r>
          </a:p>
          <a:p>
            <a:pPr lvl="1"/>
            <a:r>
              <a:rPr lang="en-US" dirty="0"/>
              <a:t>Definition of customer requirements</a:t>
            </a:r>
          </a:p>
          <a:p>
            <a:pPr lvl="1"/>
            <a:r>
              <a:rPr lang="en-US" dirty="0"/>
              <a:t>Definition of what is meant by “best”</a:t>
            </a:r>
          </a:p>
          <a:p>
            <a:pPr lvl="1"/>
            <a:r>
              <a:rPr lang="en-US" dirty="0"/>
              <a:t>A means for evaluating a proposed architecture</a:t>
            </a:r>
          </a:p>
          <a:p>
            <a:pPr lvl="2"/>
            <a:r>
              <a:rPr lang="en-US" dirty="0"/>
              <a:t>Does it meet customer requirements?</a:t>
            </a:r>
          </a:p>
          <a:p>
            <a:pPr lvl="2"/>
            <a:r>
              <a:rPr lang="en-US" dirty="0"/>
              <a:t>Is it the best?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5AC3-EC8D-CB2C-EEAC-13E698F9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E538-ABF3-6AEA-C40B-6092430A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145D-8105-FB28-2667-63C10C4F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diagram of a power supply system&#10;&#10;AI-generated content may be incorrect.">
            <a:extLst>
              <a:ext uri="{FF2B5EF4-FFF2-40B4-BE49-F238E27FC236}">
                <a16:creationId xmlns:a16="http://schemas.microsoft.com/office/drawing/2014/main" id="{8ED19AD1-D433-A370-1852-46DFB5AC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59" y="136525"/>
            <a:ext cx="2759841" cy="2402138"/>
          </a:xfrm>
          <a:prstGeom prst="rect">
            <a:avLst/>
          </a:prstGeom>
        </p:spPr>
      </p:pic>
      <p:pic>
        <p:nvPicPr>
          <p:cNvPr id="10" name="Picture 9" descr="A diagram of a computer circuit&#10;&#10;AI-generated content may be incorrect.">
            <a:extLst>
              <a:ext uri="{FF2B5EF4-FFF2-40B4-BE49-F238E27FC236}">
                <a16:creationId xmlns:a16="http://schemas.microsoft.com/office/drawing/2014/main" id="{6558860D-524D-27CB-BBAB-5755333DA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01" y="4716563"/>
            <a:ext cx="3014729" cy="2064625"/>
          </a:xfrm>
          <a:prstGeom prst="rect">
            <a:avLst/>
          </a:prstGeom>
        </p:spPr>
      </p:pic>
      <p:pic>
        <p:nvPicPr>
          <p:cNvPr id="12" name="Picture 11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69B516B8-4484-13CB-32FC-94FF71F45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61" y="2688069"/>
            <a:ext cx="3014729" cy="1879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F0D3F9-7741-D77B-E3A0-E228F7A3A29C}"/>
              </a:ext>
            </a:extLst>
          </p:cNvPr>
          <p:cNvSpPr txBox="1"/>
          <p:nvPr/>
        </p:nvSpPr>
        <p:spPr>
          <a:xfrm>
            <a:off x="7582678" y="1152928"/>
            <a:ext cx="81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53B84-F9C3-E302-9FC4-5C77A5833705}"/>
              </a:ext>
            </a:extLst>
          </p:cNvPr>
          <p:cNvSpPr txBox="1"/>
          <p:nvPr/>
        </p:nvSpPr>
        <p:spPr>
          <a:xfrm>
            <a:off x="6865451" y="324433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Bus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EC1FB-5864-8429-AE4E-66A7C9C977CC}"/>
              </a:ext>
            </a:extLst>
          </p:cNvPr>
          <p:cNvSpPr txBox="1"/>
          <p:nvPr/>
        </p:nvSpPr>
        <p:spPr>
          <a:xfrm>
            <a:off x="6798440" y="556420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Zonal</a:t>
            </a:r>
          </a:p>
        </p:txBody>
      </p:sp>
    </p:spTree>
    <p:extLst>
      <p:ext uri="{BB962C8B-B14F-4D97-AF65-F5344CB8AC3E}">
        <p14:creationId xmlns:p14="http://schemas.microsoft.com/office/powerpoint/2010/main" val="421112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BB24-337B-1861-F3BA-E47EE4A8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0CDB-1106-A6CA-905D-DD5A7DB7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Concept Design</a:t>
            </a:r>
          </a:p>
          <a:p>
            <a:pPr lvl="1"/>
            <a:r>
              <a:rPr lang="en-US" dirty="0"/>
              <a:t>Products</a:t>
            </a:r>
          </a:p>
          <a:p>
            <a:pPr lvl="2"/>
            <a:r>
              <a:rPr lang="en-US" dirty="0"/>
              <a:t>Set of requirements.</a:t>
            </a:r>
          </a:p>
          <a:p>
            <a:pPr lvl="2"/>
            <a:r>
              <a:rPr lang="en-US" dirty="0"/>
              <a:t>Evaluation of the mission effectiveness of a ship that meets the requirements.</a:t>
            </a:r>
          </a:p>
          <a:p>
            <a:pPr lvl="2"/>
            <a:r>
              <a:rPr lang="en-US" dirty="0"/>
              <a:t>Estimated acquisition and life cycle costs.</a:t>
            </a:r>
          </a:p>
          <a:p>
            <a:pPr lvl="1"/>
            <a:r>
              <a:rPr lang="en-US" dirty="0"/>
              <a:t>Usually do not need to select an architecture to create products.</a:t>
            </a:r>
          </a:p>
          <a:p>
            <a:pPr lvl="2"/>
            <a:r>
              <a:rPr lang="en-US" dirty="0"/>
              <a:t>Eliminate architectures likely not feasible or highly dominated by other architectures.</a:t>
            </a:r>
          </a:p>
          <a:p>
            <a:r>
              <a:rPr lang="en-US" dirty="0"/>
              <a:t>Preliminary – Contract Design</a:t>
            </a:r>
          </a:p>
          <a:p>
            <a:pPr lvl="1"/>
            <a:r>
              <a:rPr lang="en-US" dirty="0"/>
              <a:t>Product</a:t>
            </a:r>
          </a:p>
          <a:p>
            <a:pPr lvl="2"/>
            <a:r>
              <a:rPr lang="en-US" dirty="0"/>
              <a:t>Shipbuilding specification (part of contract between shipbuilder and owner).</a:t>
            </a:r>
          </a:p>
          <a:p>
            <a:pPr lvl="1"/>
            <a:r>
              <a:rPr lang="en-US" dirty="0"/>
              <a:t>Usually select the architecture based on trade-studies</a:t>
            </a:r>
          </a:p>
          <a:p>
            <a:pPr lvl="2"/>
            <a:r>
              <a:rPr lang="en-US" dirty="0"/>
              <a:t>May leave the choice to shipbuilder in detail design.</a:t>
            </a:r>
          </a:p>
          <a:p>
            <a:r>
              <a:rPr lang="en-US" dirty="0"/>
              <a:t>Detail Design</a:t>
            </a:r>
          </a:p>
          <a:p>
            <a:pPr lvl="1"/>
            <a:r>
              <a:rPr lang="en-US" dirty="0"/>
              <a:t>Product</a:t>
            </a:r>
          </a:p>
          <a:p>
            <a:pPr lvl="2"/>
            <a:r>
              <a:rPr lang="en-US" dirty="0"/>
              <a:t>Design and engineering artifacts required to construct, test, and certify the ship.</a:t>
            </a:r>
          </a:p>
          <a:p>
            <a:pPr lvl="1"/>
            <a:r>
              <a:rPr lang="en-US" dirty="0"/>
              <a:t>Shipbuilder Implements the chosen architecture.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3E99B-AE3F-BA6C-17D4-A62F58FE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B8D8-7A39-EDF2-1B4A-2A35BD5A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7350-56DC-041C-9593-45786297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93D-BC31-75B7-D456-6A6E1EB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System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F885-913C-9269-85C0-CAB35D5B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Commercial Ships</a:t>
            </a:r>
          </a:p>
          <a:p>
            <a:pPr lvl="1"/>
            <a:r>
              <a:rPr lang="en-US" dirty="0"/>
              <a:t>Radial Distribution with two or three generator switchboards.</a:t>
            </a:r>
          </a:p>
          <a:p>
            <a:pPr lvl="2"/>
            <a:r>
              <a:rPr lang="en-US" dirty="0"/>
              <a:t>Includes emergency switchboard.</a:t>
            </a:r>
          </a:p>
          <a:p>
            <a:pPr lvl="2"/>
            <a:r>
              <a:rPr lang="en-US" dirty="0"/>
              <a:t>Generator sets normally located near each other</a:t>
            </a:r>
          </a:p>
          <a:p>
            <a:pPr lvl="3"/>
            <a:r>
              <a:rPr lang="en-US" dirty="0"/>
              <a:t>Except emergency generator</a:t>
            </a:r>
          </a:p>
          <a:p>
            <a:pPr lvl="1"/>
            <a:r>
              <a:rPr lang="en-US" dirty="0"/>
              <a:t>Passenger  ships required by SOLAS to have Safe Return to Port capability should consider ring buses and  zonal architectures.</a:t>
            </a:r>
          </a:p>
          <a:p>
            <a:r>
              <a:rPr lang="en-US" dirty="0"/>
              <a:t>Naval Ships</a:t>
            </a:r>
          </a:p>
          <a:p>
            <a:pPr lvl="1"/>
            <a:r>
              <a:rPr lang="en-US" dirty="0"/>
              <a:t>Smaller ships (including many international naval ships) may employ radial distribution.</a:t>
            </a:r>
          </a:p>
          <a:p>
            <a:pPr lvl="1"/>
            <a:r>
              <a:rPr lang="en-US" dirty="0"/>
              <a:t>Others may employ ring buses.  </a:t>
            </a:r>
          </a:p>
          <a:p>
            <a:pPr lvl="2"/>
            <a:r>
              <a:rPr lang="en-US" dirty="0"/>
              <a:t>Increase survivability by limiting amount of system damage from non-overmatching threats.</a:t>
            </a:r>
          </a:p>
          <a:p>
            <a:pPr lvl="1"/>
            <a:r>
              <a:rPr lang="en-US" dirty="0"/>
              <a:t>Larger ships may employ a zonal distribution system.</a:t>
            </a:r>
          </a:p>
          <a:p>
            <a:pPr lvl="2"/>
            <a:r>
              <a:rPr lang="en-US" dirty="0"/>
              <a:t>Reduces overall system complexity</a:t>
            </a:r>
          </a:p>
          <a:p>
            <a:pPr lvl="2"/>
            <a:r>
              <a:rPr lang="en-US" dirty="0"/>
              <a:t>May be less expensive due  to reduced cable lengths for normal and alternate sources of power for mission critical equipment.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D446-E741-E9E0-B0F2-6E4DBA1E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222D-533C-AED9-65A1-4AB1DF50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BDE4-B7EC-AEA4-BB46-18976266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1642-8200-3E29-2458-3F316C09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4E6A-DF5E-79EC-9980-667C1138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Buses should use a standard nominal system voltage.</a:t>
            </a:r>
          </a:p>
          <a:p>
            <a:pPr lvl="1"/>
            <a:r>
              <a:rPr lang="en-US" dirty="0"/>
              <a:t>IEEE Std 45.1</a:t>
            </a:r>
          </a:p>
          <a:p>
            <a:pPr lvl="1"/>
            <a:r>
              <a:rPr lang="en-US" dirty="0"/>
              <a:t>MIL-STD-1399 section 300.1 and section 300.2</a:t>
            </a:r>
          </a:p>
          <a:p>
            <a:r>
              <a:rPr lang="en-US" dirty="0"/>
              <a:t>Bus voltages depend on the electrical load estimate and load flow analysis.</a:t>
            </a:r>
          </a:p>
          <a:p>
            <a:pPr lvl="1"/>
            <a:r>
              <a:rPr lang="en-US" dirty="0"/>
              <a:t>If the load flow results in a maximum current flow exceeding 4000 amps (assuming 0.8 power factor for </a:t>
            </a:r>
            <a:r>
              <a:rPr lang="en-US" dirty="0" err="1"/>
              <a:t>a.c.</a:t>
            </a:r>
            <a:r>
              <a:rPr lang="en-US" dirty="0"/>
              <a:t> systems), a higher voltage should be employed.</a:t>
            </a:r>
          </a:p>
          <a:p>
            <a:pPr lvl="2"/>
            <a:r>
              <a:rPr lang="en-US" dirty="0"/>
              <a:t>Circuit breakers with ratings above 4000 amps are unavailable or very expensive. </a:t>
            </a:r>
          </a:p>
          <a:p>
            <a:pPr lvl="1"/>
            <a:r>
              <a:rPr lang="en-US" dirty="0"/>
              <a:t>For U.S. naval ships, low voltage solutions employ 450 V </a:t>
            </a:r>
            <a:r>
              <a:rPr lang="en-US" dirty="0" err="1"/>
              <a:t>a.c.</a:t>
            </a:r>
            <a:r>
              <a:rPr lang="en-US" dirty="0"/>
              <a:t> three phase power.</a:t>
            </a:r>
          </a:p>
          <a:p>
            <a:pPr lvl="2"/>
            <a:r>
              <a:rPr lang="en-US" dirty="0"/>
              <a:t>Usually, 450 volts </a:t>
            </a:r>
            <a:r>
              <a:rPr lang="en-US" dirty="0" err="1"/>
              <a:t>a.c.</a:t>
            </a:r>
            <a:r>
              <a:rPr lang="en-US" dirty="0"/>
              <a:t> is the best solution if the maximum margined ship service load with service life allowance is less than 5 MW (twice 2.5 MW for split plant operation).</a:t>
            </a:r>
          </a:p>
          <a:p>
            <a:pPr lvl="2"/>
            <a:r>
              <a:rPr lang="en-US" dirty="0"/>
              <a:t>Above 10 MW, a medium voltage solution is usually required.</a:t>
            </a:r>
          </a:p>
          <a:p>
            <a:pPr lvl="2"/>
            <a:r>
              <a:rPr lang="en-US" dirty="0"/>
              <a:t>Between 5 and 10 MW, a detailed load flow analysis should be conducted to determine the best voltage.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8A27-2A7F-C343-C42A-F105B17A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9E54-A300-7B29-5CC4-CCE0B2AF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B157-1FC2-9F33-D410-28343ADD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A947-5555-B9CB-C64C-C44FBBA2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vs D.C.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0CD12-127F-4FC6-5C0A-1F092EDE9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90"/>
            <a:ext cx="9545053" cy="4912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Low voltage solutions</a:t>
            </a:r>
          </a:p>
          <a:p>
            <a:pPr lvl="1"/>
            <a:r>
              <a:rPr lang="en-US" dirty="0"/>
              <a:t>A.C. solutions</a:t>
            </a:r>
          </a:p>
          <a:p>
            <a:pPr lvl="2"/>
            <a:r>
              <a:rPr lang="en-US" dirty="0"/>
              <a:t>Traditional solution</a:t>
            </a:r>
          </a:p>
          <a:p>
            <a:pPr lvl="2"/>
            <a:r>
              <a:rPr lang="en-US" dirty="0"/>
              <a:t>Large industrial base</a:t>
            </a:r>
          </a:p>
          <a:p>
            <a:pPr lvl="1"/>
            <a:r>
              <a:rPr lang="en-US" dirty="0"/>
              <a:t>D.C. solutions (Primarily 1 kV)</a:t>
            </a:r>
          </a:p>
          <a:p>
            <a:pPr lvl="2"/>
            <a:r>
              <a:rPr lang="en-US" dirty="0"/>
              <a:t>Improved fuel efficiency with diesel engines</a:t>
            </a:r>
          </a:p>
          <a:p>
            <a:pPr lvl="2"/>
            <a:r>
              <a:rPr lang="en-US" dirty="0"/>
              <a:t>Easier integration with fuel cells and energy storage systems</a:t>
            </a:r>
          </a:p>
          <a:p>
            <a:pPr lvl="2"/>
            <a:r>
              <a:rPr lang="en-US" dirty="0"/>
              <a:t>Better able to integrate large pulsed loads</a:t>
            </a:r>
          </a:p>
          <a:p>
            <a:pPr lvl="2"/>
            <a:r>
              <a:rPr lang="en-US" dirty="0"/>
              <a:t>Smaller industrial base (but growing)</a:t>
            </a:r>
          </a:p>
          <a:p>
            <a:r>
              <a:rPr lang="en-US" dirty="0"/>
              <a:t>Medium voltage solutions</a:t>
            </a:r>
          </a:p>
          <a:p>
            <a:pPr lvl="1"/>
            <a:r>
              <a:rPr lang="en-US" dirty="0"/>
              <a:t>A.C. solutions</a:t>
            </a:r>
          </a:p>
          <a:p>
            <a:pPr lvl="2"/>
            <a:r>
              <a:rPr lang="en-US" dirty="0"/>
              <a:t>Traditional solution</a:t>
            </a:r>
          </a:p>
          <a:p>
            <a:pPr lvl="2"/>
            <a:r>
              <a:rPr lang="en-US" dirty="0"/>
              <a:t>Large industrial base</a:t>
            </a:r>
          </a:p>
          <a:p>
            <a:pPr lvl="1"/>
            <a:r>
              <a:rPr lang="en-US" dirty="0"/>
              <a:t>D.C. solutions</a:t>
            </a:r>
          </a:p>
          <a:p>
            <a:pPr lvl="2"/>
            <a:r>
              <a:rPr lang="en-US" dirty="0"/>
              <a:t>Improved fuel efficiency with diesel engines</a:t>
            </a:r>
          </a:p>
          <a:p>
            <a:pPr lvl="2"/>
            <a:r>
              <a:rPr lang="en-US" dirty="0"/>
              <a:t>Better able to integrate large pulsed loads</a:t>
            </a:r>
          </a:p>
          <a:p>
            <a:pPr lvl="2"/>
            <a:r>
              <a:rPr lang="en-US" dirty="0"/>
              <a:t>Potentially better power quality and quality of service</a:t>
            </a:r>
          </a:p>
          <a:p>
            <a:pPr lvl="2"/>
            <a:r>
              <a:rPr lang="en-US" dirty="0"/>
              <a:t>Very limited industrial base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A6E5-4598-C9C4-4D4E-17BAA8B3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C6CE6-C901-E957-5B54-4C77E23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B1F40-CD2D-6B57-0C2B-B7922FF1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424A-0AE9-D057-77AD-44332A17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Propulsion 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88AF-8A9F-6863-C1D4-A938205E2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Major Drivers</a:t>
            </a:r>
          </a:p>
          <a:p>
            <a:pPr lvl="1"/>
            <a:r>
              <a:rPr lang="en-US" dirty="0"/>
              <a:t>Sustained speed</a:t>
            </a:r>
          </a:p>
          <a:p>
            <a:pPr lvl="2"/>
            <a:r>
              <a:rPr lang="en-US" dirty="0"/>
              <a:t>Typically limited to 50 MW per shaft (&lt; 40 MW preferred).</a:t>
            </a:r>
          </a:p>
          <a:p>
            <a:pPr lvl="1"/>
            <a:r>
              <a:rPr lang="en-US" dirty="0"/>
              <a:t>Endurance requirements</a:t>
            </a:r>
          </a:p>
          <a:p>
            <a:pPr lvl="2"/>
            <a:r>
              <a:rPr lang="en-US" dirty="0"/>
              <a:t>High efficiency under endurance conditions is desirable.</a:t>
            </a:r>
          </a:p>
          <a:p>
            <a:pPr lvl="1"/>
            <a:r>
              <a:rPr lang="en-US" dirty="0"/>
              <a:t>Operating profile</a:t>
            </a:r>
          </a:p>
          <a:p>
            <a:pPr lvl="2"/>
            <a:r>
              <a:rPr lang="en-US" dirty="0"/>
              <a:t>High efficiency over operating profile is desirable.</a:t>
            </a:r>
          </a:p>
          <a:p>
            <a:pPr lvl="1"/>
            <a:r>
              <a:rPr lang="en-US" dirty="0"/>
              <a:t>Survivability / redundancy requirements</a:t>
            </a:r>
          </a:p>
          <a:p>
            <a:pPr lvl="2"/>
            <a:r>
              <a:rPr lang="en-US" dirty="0"/>
              <a:t>May require at least two shafts.</a:t>
            </a:r>
          </a:p>
          <a:p>
            <a:pPr lvl="1"/>
            <a:r>
              <a:rPr lang="en-US" dirty="0"/>
              <a:t>Pollution requirements</a:t>
            </a:r>
          </a:p>
          <a:p>
            <a:pPr lvl="2"/>
            <a:r>
              <a:rPr lang="en-US" dirty="0"/>
              <a:t>May limit fuels / prime movers employed.</a:t>
            </a:r>
          </a:p>
          <a:p>
            <a:pPr lvl="1"/>
            <a:r>
              <a:rPr lang="en-US" dirty="0"/>
              <a:t>Environmental noise requirements</a:t>
            </a:r>
          </a:p>
          <a:p>
            <a:pPr lvl="1"/>
            <a:r>
              <a:rPr lang="en-US" dirty="0"/>
              <a:t>Ice Breaking requirements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Arrangement flexibility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E166-66BB-A866-558F-AF179C42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CBFD-6079-B5C9-9290-D223C74D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7B9C4-EFA2-1396-9146-E4B2B38C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EB15-A21B-45D7-2379-59B353B5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Sustained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930B-C915-8DE0-65E9-2C1D1957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Ships that operate much of their time at or near their sustained speed / service speed with low ship service loads.</a:t>
            </a:r>
          </a:p>
          <a:p>
            <a:pPr lvl="1"/>
            <a:r>
              <a:rPr lang="en-US" dirty="0"/>
              <a:t>Mechanical drive propulsion with independent electrical power system often preferred option.</a:t>
            </a:r>
          </a:p>
          <a:p>
            <a:pPr lvl="1"/>
            <a:r>
              <a:rPr lang="en-US" dirty="0"/>
              <a:t>Supplying power from Propulsion Derived Ship Service (PDSS) power system may be beneficial.</a:t>
            </a:r>
          </a:p>
          <a:p>
            <a:r>
              <a:rPr lang="en-US" dirty="0"/>
              <a:t>Ships that operate much of their time well below their sustained speed / service speed with low ship service loads.</a:t>
            </a:r>
          </a:p>
          <a:p>
            <a:pPr lvl="1"/>
            <a:r>
              <a:rPr lang="en-US" dirty="0"/>
              <a:t>Mechanical drive propulsion with independent electrical power system often preferred option</a:t>
            </a:r>
          </a:p>
          <a:p>
            <a:pPr lvl="1"/>
            <a:r>
              <a:rPr lang="en-US" dirty="0"/>
              <a:t>Employing a CODAG or CODOG configuration may be beneficial.</a:t>
            </a:r>
          </a:p>
          <a:p>
            <a:r>
              <a:rPr lang="en-US" dirty="0"/>
              <a:t>Ships with large ship service loads.</a:t>
            </a:r>
          </a:p>
          <a:p>
            <a:pPr lvl="1"/>
            <a:r>
              <a:rPr lang="en-US" dirty="0"/>
              <a:t>Hybrid drives or Integrated power systems (IPS) may be beneficial.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5982-BF1A-43B1-2CD2-A7C34EF4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E3B7F-C8AF-F39F-F005-E2BAEA18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FBB70-5F23-93CB-81C5-8D8AA26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1430</Words>
  <Application>Microsoft Office PowerPoint</Application>
  <PresentationFormat>Widescreen</PresentationFormat>
  <Paragraphs>208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1_Office Theme</vt:lpstr>
      <vt:lpstr>Architecture Choice Shipboard Power System Fundamentals  Revision of 2 January 2026</vt:lpstr>
      <vt:lpstr>Essential Questions</vt:lpstr>
      <vt:lpstr>Introduction</vt:lpstr>
      <vt:lpstr>Stages of Design</vt:lpstr>
      <vt:lpstr>Electrical Power System Architectures</vt:lpstr>
      <vt:lpstr>Bus Voltages</vt:lpstr>
      <vt:lpstr>A.C. vs D.C. buses</vt:lpstr>
      <vt:lpstr>Propulsion System Architecture</vt:lpstr>
      <vt:lpstr>Sustained Speed</vt:lpstr>
      <vt:lpstr>Endurance Requirements</vt:lpstr>
      <vt:lpstr>Operating Profile</vt:lpstr>
      <vt:lpstr>Survivability – Redundancy requirements</vt:lpstr>
      <vt:lpstr>Pollution Requirements</vt:lpstr>
      <vt:lpstr>Environmental Noise Requirements</vt:lpstr>
      <vt:lpstr>Ice breaking requirements</vt:lpstr>
      <vt:lpstr>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Choice</dc:title>
  <dc:creator>Norbert Doerry</dc:creator>
  <cp:lastModifiedBy>Norbert Doerry</cp:lastModifiedBy>
  <cp:revision>60</cp:revision>
  <dcterms:created xsi:type="dcterms:W3CDTF">2025-04-03T12:58:23Z</dcterms:created>
  <dcterms:modified xsi:type="dcterms:W3CDTF">2026-01-02T21:36:03Z</dcterms:modified>
</cp:coreProperties>
</file>